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</p:sldMasterIdLst>
  <p:notesMasterIdLst>
    <p:notesMasterId r:id="rId31"/>
  </p:notesMasterIdLst>
  <p:handoutMasterIdLst>
    <p:handoutMasterId r:id="rId32"/>
  </p:handoutMasterIdLst>
  <p:sldIdLst>
    <p:sldId id="274" r:id="rId11"/>
    <p:sldId id="312" r:id="rId12"/>
    <p:sldId id="313" r:id="rId13"/>
    <p:sldId id="314" r:id="rId14"/>
    <p:sldId id="311" r:id="rId15"/>
    <p:sldId id="315" r:id="rId16"/>
    <p:sldId id="316" r:id="rId17"/>
    <p:sldId id="317" r:id="rId18"/>
    <p:sldId id="327" r:id="rId19"/>
    <p:sldId id="328" r:id="rId20"/>
    <p:sldId id="318" r:id="rId21"/>
    <p:sldId id="319" r:id="rId22"/>
    <p:sldId id="320" r:id="rId23"/>
    <p:sldId id="321" r:id="rId24"/>
    <p:sldId id="326" r:id="rId25"/>
    <p:sldId id="322" r:id="rId26"/>
    <p:sldId id="323" r:id="rId27"/>
    <p:sldId id="324" r:id="rId28"/>
    <p:sldId id="325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61A"/>
    <a:srgbClr val="64762C"/>
    <a:srgbClr val="1E522E"/>
    <a:srgbClr val="EB7527"/>
    <a:srgbClr val="9C0C21"/>
    <a:srgbClr val="DDDDDD"/>
    <a:srgbClr val="9999FF"/>
    <a:srgbClr val="9CC00C"/>
    <a:srgbClr val="FECF53"/>
    <a:srgbClr val="059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83022" autoAdjust="0"/>
  </p:normalViewPr>
  <p:slideViewPr>
    <p:cSldViewPr snapToGrid="0">
      <p:cViewPr varScale="1">
        <p:scale>
          <a:sx n="76" d="100"/>
          <a:sy n="76" d="100"/>
        </p:scale>
        <p:origin x="-18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Feuil1!$F$11</c:f>
              <c:strCache>
                <c:ptCount val="1"/>
                <c:pt idx="0">
                  <c:v>Local-&gt;AzureBlobs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Feuil1!$F$12:$F$15</c:f>
              <c:numCache>
                <c:formatCode>General</c:formatCode>
                <c:ptCount val="4"/>
                <c:pt idx="0">
                  <c:v>16</c:v>
                </c:pt>
                <c:pt idx="1">
                  <c:v>130</c:v>
                </c:pt>
                <c:pt idx="2">
                  <c:v>1288</c:v>
                </c:pt>
                <c:pt idx="3">
                  <c:v>13207</c:v>
                </c:pt>
              </c:numCache>
            </c:numRef>
          </c:val>
        </c:ser>
        <c:ser>
          <c:idx val="1"/>
          <c:order val="1"/>
          <c:tx>
            <c:strRef>
              <c:f>Feuil1!$G$11</c:f>
              <c:strCache>
                <c:ptCount val="1"/>
                <c:pt idx="0">
                  <c:v>AzureBlobs-&gt;Local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Feuil1!$G$12:$G$15</c:f>
              <c:numCache>
                <c:formatCode>General</c:formatCode>
                <c:ptCount val="4"/>
                <c:pt idx="0">
                  <c:v>12</c:v>
                </c:pt>
                <c:pt idx="1">
                  <c:v>90</c:v>
                </c:pt>
                <c:pt idx="2">
                  <c:v>1176</c:v>
                </c:pt>
                <c:pt idx="3">
                  <c:v>10409</c:v>
                </c:pt>
              </c:numCache>
            </c:numRef>
          </c:val>
        </c:ser>
        <c:ser>
          <c:idx val="2"/>
          <c:order val="2"/>
          <c:tx>
            <c:strRef>
              <c:f>Feuil1!$H$11</c:f>
              <c:strCache>
                <c:ptCount val="1"/>
                <c:pt idx="0">
                  <c:v>Local-&gt;Cumulus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Feuil1!$H$12:$H$15</c:f>
              <c:numCache>
                <c:formatCode>General</c:formatCode>
                <c:ptCount val="4"/>
                <c:pt idx="0">
                  <c:v>12</c:v>
                </c:pt>
                <c:pt idx="1">
                  <c:v>92</c:v>
                </c:pt>
                <c:pt idx="2">
                  <c:v>769</c:v>
                </c:pt>
                <c:pt idx="3">
                  <c:v>8152</c:v>
                </c:pt>
              </c:numCache>
            </c:numRef>
          </c:val>
        </c:ser>
        <c:ser>
          <c:idx val="3"/>
          <c:order val="3"/>
          <c:tx>
            <c:strRef>
              <c:f>Feuil1!$I$11</c:f>
              <c:strCache>
                <c:ptCount val="1"/>
                <c:pt idx="0">
                  <c:v>Cumulus-&gt;Local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Feuil1!$I$12:$I$15</c:f>
              <c:numCache>
                <c:formatCode>General</c:formatCode>
                <c:ptCount val="4"/>
                <c:pt idx="0">
                  <c:v>13</c:v>
                </c:pt>
                <c:pt idx="1">
                  <c:v>107</c:v>
                </c:pt>
                <c:pt idx="2">
                  <c:v>854</c:v>
                </c:pt>
                <c:pt idx="3">
                  <c:v>8798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90016"/>
        <c:axId val="40692352"/>
      </c:barChart>
      <c:catAx>
        <c:axId val="4039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Size GB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692352"/>
        <c:crosses val="autoZero"/>
        <c:auto val="1"/>
        <c:lblAlgn val="ctr"/>
        <c:lblOffset val="100"/>
        <c:noMultiLvlLbl val="0"/>
      </c:catAx>
      <c:valAx>
        <c:axId val="40692352"/>
        <c:scaling>
          <c:logBase val="10"/>
          <c:orientation val="minMax"/>
          <c:max val="1400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390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Feuil1!$W$18</c:f>
              <c:strCache>
                <c:ptCount val="1"/>
                <c:pt idx="0">
                  <c:v>ExtraLarge-&gt;AzureBlobs</c:v>
                </c:pt>
              </c:strCache>
            </c:strRef>
          </c:tx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Feuil1!$W$19:$W$22</c:f>
              <c:numCache>
                <c:formatCode>General</c:formatCode>
                <c:ptCount val="4"/>
                <c:pt idx="0">
                  <c:v>17</c:v>
                </c:pt>
                <c:pt idx="1">
                  <c:v>135</c:v>
                </c:pt>
                <c:pt idx="2">
                  <c:v>1395</c:v>
                </c:pt>
                <c:pt idx="3">
                  <c:v>14161</c:v>
                </c:pt>
              </c:numCache>
            </c:numRef>
          </c:val>
        </c:ser>
        <c:ser>
          <c:idx val="1"/>
          <c:order val="1"/>
          <c:tx>
            <c:strRef>
              <c:f>Feuil1!$X$18</c:f>
              <c:strCache>
                <c:ptCount val="1"/>
                <c:pt idx="0">
                  <c:v>AzureBlobs-&gt;ExtraLarge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Feuil1!$X$19:$X$22</c:f>
              <c:numCache>
                <c:formatCode>General</c:formatCode>
                <c:ptCount val="4"/>
                <c:pt idx="0">
                  <c:v>13</c:v>
                </c:pt>
                <c:pt idx="1">
                  <c:v>114</c:v>
                </c:pt>
                <c:pt idx="2">
                  <c:v>1036</c:v>
                </c:pt>
                <c:pt idx="3">
                  <c:v>10233</c:v>
                </c:pt>
              </c:numCache>
            </c:numRef>
          </c:val>
        </c:ser>
        <c:ser>
          <c:idx val="2"/>
          <c:order val="2"/>
          <c:tx>
            <c:strRef>
              <c:f>Feuil1!$Y$18</c:f>
              <c:strCache>
                <c:ptCount val="1"/>
                <c:pt idx="0">
                  <c:v>VM-&gt;Cumulus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Feuil1!$Y$19:$Y$22</c:f>
              <c:numCache>
                <c:formatCode>General</c:formatCode>
                <c:ptCount val="4"/>
                <c:pt idx="0">
                  <c:v>12</c:v>
                </c:pt>
                <c:pt idx="1">
                  <c:v>131</c:v>
                </c:pt>
                <c:pt idx="2">
                  <c:v>1222</c:v>
                </c:pt>
                <c:pt idx="3">
                  <c:v>12023</c:v>
                </c:pt>
              </c:numCache>
            </c:numRef>
          </c:val>
        </c:ser>
        <c:ser>
          <c:idx val="3"/>
          <c:order val="3"/>
          <c:tx>
            <c:strRef>
              <c:f>Feuil1!$Z$18</c:f>
              <c:strCache>
                <c:ptCount val="1"/>
                <c:pt idx="0">
                  <c:v>Cumulus-&gt;VM</c:v>
                </c:pt>
              </c:strCache>
            </c:strRef>
          </c:tx>
          <c:invertIfNegative val="0"/>
          <c:cat>
            <c:numRef>
              <c:f>Feuil1!$E$12:$E$15</c:f>
              <c:numCache>
                <c:formatCode>General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cat>
          <c:val>
            <c:numRef>
              <c:f>Feuil1!$Z$19:$Z$22</c:f>
              <c:numCache>
                <c:formatCode>General</c:formatCode>
                <c:ptCount val="4"/>
                <c:pt idx="0">
                  <c:v>14</c:v>
                </c:pt>
                <c:pt idx="1">
                  <c:v>133</c:v>
                </c:pt>
                <c:pt idx="2">
                  <c:v>1322</c:v>
                </c:pt>
                <c:pt idx="3">
                  <c:v>12435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27200"/>
        <c:axId val="43829120"/>
      </c:barChart>
      <c:catAx>
        <c:axId val="4382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Size GB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829120"/>
        <c:crosses val="autoZero"/>
        <c:auto val="1"/>
        <c:lblAlgn val="ctr"/>
        <c:lblOffset val="100"/>
        <c:noMultiLvlLbl val="0"/>
      </c:catAx>
      <c:valAx>
        <c:axId val="43829120"/>
        <c:scaling>
          <c:logBase val="10"/>
          <c:orientation val="minMax"/>
          <c:max val="1400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8272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ECFFCF3-4262-4F50-BBCA-C636D7FC12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03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7D22295-7096-4B92-8152-0C2534E01F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32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Cloud is not the universal panacea…hence it is not perfect for all scientific apps. Some of them require specialized hardware (HPC, </a:t>
            </a:r>
            <a:r>
              <a:rPr lang="en-US" dirty="0" err="1" smtClean="0">
                <a:ea typeface="ＭＳ Ｐゴシック" charset="-128"/>
              </a:rPr>
              <a:t>SuperComputers</a:t>
            </a:r>
            <a:r>
              <a:rPr lang="en-US" dirty="0" smtClean="0">
                <a:ea typeface="ＭＳ Ｐゴシック" charset="-128"/>
              </a:rPr>
              <a:t>). Clouds are built on commodity hardware….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De </a:t>
            </a:r>
            <a:r>
              <a:rPr lang="en-US" dirty="0" err="1" smtClean="0">
                <a:ea typeface="ＭＳ Ｐゴシック" charset="-128"/>
              </a:rPr>
              <a:t>inlocuit</a:t>
            </a:r>
            <a:r>
              <a:rPr lang="en-US" dirty="0" smtClean="0">
                <a:ea typeface="ＭＳ Ｐゴシック" charset="-128"/>
              </a:rPr>
              <a:t> cu </a:t>
            </a:r>
            <a:r>
              <a:rPr lang="en-US" dirty="0" err="1" smtClean="0">
                <a:ea typeface="ＭＳ Ｐゴシック" charset="-128"/>
              </a:rPr>
              <a:t>poze</a:t>
            </a:r>
            <a:r>
              <a:rPr lang="en-US" dirty="0" smtClean="0">
                <a:ea typeface="ＭＳ Ｐゴシック" charset="-128"/>
              </a:rPr>
              <a:t> ….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921B8B-A9C1-4C57-86B8-BE683BC7695D}" type="slidenum">
              <a:rPr lang="fr-FR" sz="1200" smtClean="0"/>
              <a:pPr eaLnBrk="1" hangingPunct="1"/>
              <a:t>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– only VM deployment  in Public Clouds</a:t>
            </a:r>
          </a:p>
          <a:p>
            <a:r>
              <a:rPr lang="en-US" smtClean="0">
                <a:ea typeface="ＭＳ Ｐゴシック" charset="-128"/>
              </a:rPr>
              <a:t>Cumulus traditionally stores the VMs</a:t>
            </a:r>
            <a:endParaRPr lang="fr-FR" smtClean="0">
              <a:ea typeface="ＭＳ Ｐゴシック" charset="-128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01CC0D-AA7D-4B0F-AE3B-1374DBDFD2A3}" type="slidenum">
              <a:rPr lang="fr-FR" sz="1200" smtClean="0"/>
              <a:pPr eaLnBrk="1" hangingPunct="1"/>
              <a:t>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step…although is always present,</a:t>
            </a:r>
            <a:r>
              <a:rPr lang="en-US" baseline="0" dirty="0" smtClean="0"/>
              <a:t> it does not appear in the literature!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2295-7096-4B92-8152-0C2534E01FC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94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by …</a:t>
            </a:r>
          </a:p>
          <a:p>
            <a:r>
              <a:rPr lang="en-US" dirty="0" smtClean="0"/>
              <a:t>At</a:t>
            </a:r>
            <a:r>
              <a:rPr lang="en-US" baseline="0" dirty="0" smtClean="0"/>
              <a:t> Cloud storage to computation node  is faster to download data in case of Azure </a:t>
            </a:r>
          </a:p>
          <a:p>
            <a:r>
              <a:rPr lang="en-US" baseline="0" dirty="0" smtClean="0"/>
              <a:t>However  is not the case for upload the data from VM to storage (since AB has strong consistency -3 replica) unlike NFS which has no replication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2295-7096-4B92-8152-0C2534E01FC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02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r>
              <a:rPr lang="en-US" baseline="0" dirty="0" smtClean="0"/>
              <a:t> – actually HTTP - appears not to  do so well in Azure</a:t>
            </a:r>
          </a:p>
          <a:p>
            <a:r>
              <a:rPr lang="en-US" baseline="0" dirty="0" smtClean="0"/>
              <a:t>Proves that exists limitations on HTTP traffic for fairness reasons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2295-7096-4B92-8152-0C2534E01FC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6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– electricity cost euros/kWh</a:t>
            </a:r>
          </a:p>
          <a:p>
            <a:r>
              <a:rPr lang="en-US" dirty="0" err="1" smtClean="0"/>
              <a:t>Praw</a:t>
            </a:r>
            <a:r>
              <a:rPr lang="en-US" dirty="0" smtClean="0"/>
              <a:t> – energy consumption of one core per hour kWh   -Wang</a:t>
            </a:r>
          </a:p>
          <a:p>
            <a:r>
              <a:rPr lang="en-US" dirty="0" smtClean="0"/>
              <a:t>PUE – metric for measuring the efficiency of power distribution</a:t>
            </a:r>
            <a:r>
              <a:rPr lang="en-US" baseline="0" dirty="0" smtClean="0"/>
              <a:t> of equipment  - Hamilton’s parameter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2295-7096-4B92-8152-0C2534E01FC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4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Nimbus data staging</a:t>
            </a:r>
            <a:r>
              <a:rPr lang="en-US" baseline="0" dirty="0" smtClean="0"/>
              <a:t> due to proximity</a:t>
            </a:r>
          </a:p>
          <a:p>
            <a:r>
              <a:rPr lang="en-US" dirty="0" smtClean="0"/>
              <a:t>Nimbus data staging</a:t>
            </a:r>
            <a:r>
              <a:rPr lang="en-US" baseline="0" dirty="0" smtClean="0"/>
              <a:t> is more sensible since CUMULUS is an API, hence we can chose whatever storage feats best the application needs (S3, NFS, </a:t>
            </a:r>
            <a:r>
              <a:rPr lang="en-US" baseline="0" dirty="0" err="1" smtClean="0"/>
              <a:t>BlobSeer</a:t>
            </a:r>
            <a:r>
              <a:rPr lang="en-US" baseline="0" dirty="0" smtClean="0"/>
              <a:t>, Local)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22295-7096-4B92-8152-0C2534E01FC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5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charset="-128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0CB633-3A47-47A6-8204-9A79C5349E43}" type="slidenum">
              <a:rPr lang="fr-FR" sz="1200" smtClean="0"/>
              <a:pPr eaLnBrk="1" hangingPunct="1"/>
              <a:t>20</a:t>
            </a:fld>
            <a:endParaRPr 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3236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F55DBC5-F6E9-4950-9273-0E98D790F8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134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C68AA94-A23C-4E7D-89F1-AE6C48BB75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929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B7702EE-0C3E-4E85-B7E6-022EEB1626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699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33299B-4605-41B6-8750-2D0DBAD1D1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8860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F6B40-4F7C-4218-A630-9F50011250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6551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78DCE62-8FE0-4069-9A92-284E8D1C46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776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4A68A93-2C30-4302-8DD0-37A2E45BFC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756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86BAD80-098B-4DE0-A7BB-1CA0C5C2B7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598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D6C9F0E-DC6D-4D5D-99AC-A9499DFB5D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110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FEFA814-C109-4417-8B25-F874999944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6141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017912C-DCF4-4413-8E03-50656069C6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8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A79E232-FFF2-4535-98E0-242257009B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6515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7AF8C6-0424-442E-B85F-BC51608FF1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02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93320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 </a:t>
            </a:r>
            <a:fld id="{4D3195E9-559C-4184-8D34-755D9B53BE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0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062BAE-EDF6-446C-9069-081C90FB51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CA422BD-FCC4-47F6-B700-59D9C77910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4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E2344FB-C34C-4408-8DFA-EA0469EE14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9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B18A02-46EF-4812-9575-1A0CA33747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6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A7B8E8F-D3F4-4D5B-8A55-31A8385E51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1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52C359-B9B8-463A-9DBF-0AC7992CA2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49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32B711C-8FA9-432E-AB4F-8930093240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5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8C919F-1E27-4B62-A550-DB51DD1848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74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C5B9215-9B44-4FAB-AA57-F77304F05A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9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D23E835-0074-4979-B1F9-7B34314F6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34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57521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963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258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988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142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234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0E1F37-D667-4D29-A761-A7F99B123F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5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5302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670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9711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8734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FA40FC3-7183-4438-BD3B-259CB10C59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894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D3778B1-FD94-421E-84F7-2C976CB2FA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953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645F024-CD33-405C-989C-1574926E5A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489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10D19BA-7DBF-4B82-9FE5-268DDABFE3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1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419DA3D-DF5E-4618-879A-D4841A590C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360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84455AF-1231-4C2F-9B95-6E49B2A844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42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9CFC94-7736-4263-939C-0274E69AC1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72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BC25D1F-20A7-4442-8BC1-BD7AE8A7F3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2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35E2460-3FBC-43A5-92EE-17565A1451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582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8774C5C-A415-4ACA-B19D-624A1E0091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912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653697F-B061-4E30-8D0A-EA84DB195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46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8244E3-2DEB-4762-9881-EF453CDE0F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8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5025B2B-993F-4522-AE84-E21C4CF47B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15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791FEDB-ECA4-4346-AC9B-9EEA237696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83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483D455-8999-4767-A709-40E2CA4934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81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C70FA39-2DEE-489C-8CD3-340ABB703D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90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50ACAF1-A71A-4E3A-AF31-5162D2427D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6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9A29641-BA68-4451-925D-90278EB844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64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98709BD-DFCC-4E07-8374-38F6F69639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853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8B57B3A-CFD5-49A3-87E1-E1992A552A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21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0753C60-137C-4015-B2F0-6753B83D8B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56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D9FEC5-DC52-40FA-A980-E20D81F0EC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01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DC3234-0797-4F8D-8303-EFFB6F7C3A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24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0AFEC0F-498F-4E2E-8CAB-56B5C1E5D9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20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A406B30-058E-4EB2-B5EC-80D5046D3C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10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E89021-6D96-4D83-9E0C-E4C704ACA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49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C988109-30A0-4E0C-B799-6C2288932C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51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0DE2C2-363C-4D5F-A848-C794F3ED48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8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00E20A5-A91F-4BC0-83C3-FAC7C669E9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94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66962-6379-4783-A43F-EBDBB6EFB3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4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90A9C7A-A879-4741-863E-65BA81B57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806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98914C-A484-4A33-8A15-E33FE9F0F2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21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926C572-F9AB-435D-B7BB-7C9EEC569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2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44D33B3-A41B-474A-BB3B-873A37A30E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444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0618A84-93E5-45A9-9659-A6C0AE1E1C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23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C601A99-CA00-46BE-83F6-B3228AA62E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62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99065D7-BED6-44E0-A66B-C7CBE5BC41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03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2BF8747-5E90-4616-A78B-220432C64C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340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0BDD3E6-3C98-48D7-82C3-590C2C95D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27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94308F8-3B8B-4227-BD33-CEE643A4CB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3028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D3C0946-D21A-4057-A68E-8F204766E7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37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6A9D90-F248-40A5-83F5-4B212EC55E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79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4112564-1ECF-40D7-B65A-6D46F41762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77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9416DD4-55FC-4D93-9DA9-3498F38316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023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DC97707-6DBF-4643-AFAC-5D0D02436F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2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D8F4C0-8873-4C6B-9F7C-95806B9DC9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96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B95C7E-1154-4944-ABE8-5D6D0550FF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7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51C91D-4DBE-4E5E-ACFC-D334A5B0F4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85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CA7924B-D973-493E-B5F1-2D3BC703D7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896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7BB2D5C-C296-45CF-917A-9DACB7608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33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1CD06-9F9F-4E22-874B-C0645AED04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582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40C7391-DD60-4885-AABF-6DFAE6B9C0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308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D8BFD07-10C0-4E64-A1F1-55A71EF1A9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545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0A2F1FE-A46E-4969-893D-2C0DCC4B08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63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85443A4-3E53-4B7E-BB01-A4CC8572A8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87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A98F147-90BA-49DC-9295-CF38367B2A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623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276A609-2686-44DF-8354-E2E990E7AD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623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8A48A61-2CA9-4CDA-86A1-B87256933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47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6440CE1-9370-4E82-9691-D2EE56C5AB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01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89F7638-E74C-4BD2-AD39-EA369DF406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4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E40A40A2-4D1F-4354-8CC8-166CA2C002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9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D8F58D6-2635-4A53-9C8F-920E4B208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40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E50B27-3377-45B8-9F31-DB2A5D4E19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417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4A163EA-8DEB-456E-BA84-96F5FE1D3B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33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5307EC2-305E-4B72-B446-9E041C39E1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23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D2F0D0-437E-4C59-93FC-2C49E36995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917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D7056D3-0A60-41F2-AF95-3E9895A2F4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17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2B25350-AE8C-4C28-9E45-D66CA097D0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846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0E8D0ED-F927-4C99-B68A-B580427D3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42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222F96-9C12-4AA2-8613-42FD997276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88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7B85C4D-6EEE-40CA-819D-DC35F45BCE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319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5FA639B-B61E-431A-9028-DD02FE591C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1ABB41B-397F-426B-83A4-5990C6159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6pPr>
      <a:lvl7pPr marL="14716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7pPr>
      <a:lvl8pPr marL="19288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8pPr>
      <a:lvl9pPr marL="2386013" algn="l" rtl="0" fontAlgn="base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CA026F2-737C-4CA4-8D6D-54006D2909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3E9A623C-55AA-435E-ADC9-D3CF488418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d_dernie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Char char="–"/>
        <a:defRPr sz="1400" b="1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400" b="1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buChar char="–"/>
        <a:defRPr sz="1400" b="1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  <a:ea typeface="ＭＳ Ｐゴシック" pitchFamily="-65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645FD62-AF0C-49BC-890E-7B9076E93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EBBFE94-AD60-4597-8E87-7C9FDC9BBF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1B3C69B-C8DE-4A7A-A1F0-6496D24360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DF95121-F6B0-4F97-A93E-DAA1CAB160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7A49872-2D75-49ED-870A-2F6F0C04A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7B150829-FDB5-4B49-9493-F1E9DD1CF8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475" y="3197225"/>
            <a:ext cx="7626350" cy="1304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A Performance Evaluation of Azure and Nimbus Clouds for</a:t>
            </a:r>
            <a:br>
              <a:rPr lang="en-US" dirty="0" smtClean="0">
                <a:ea typeface="ＭＳ Ｐゴシック" charset="-128"/>
              </a:rPr>
            </a:br>
            <a:r>
              <a:rPr lang="fr-FR" dirty="0" err="1" smtClean="0">
                <a:ea typeface="ＭＳ Ｐゴシック" charset="-128"/>
              </a:rPr>
              <a:t>Scientific</a:t>
            </a:r>
            <a:r>
              <a:rPr lang="fr-FR" dirty="0" smtClean="0">
                <a:ea typeface="ＭＳ Ｐゴシック" charset="-128"/>
              </a:rPr>
              <a:t> Applications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white">
          <a:xfrm>
            <a:off x="1239838" y="5940425"/>
            <a:ext cx="27082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400">
                <a:solidFill>
                  <a:schemeClr val="bg2"/>
                </a:solidFill>
              </a:rPr>
              <a:t>Radu Tudoran</a:t>
            </a:r>
            <a:endParaRPr lang="fr-FR" sz="1400" b="1">
              <a:solidFill>
                <a:schemeClr val="bg2"/>
              </a:solidFill>
            </a:endParaRPr>
          </a:p>
          <a:p>
            <a:pPr eaLnBrk="1" hangingPunct="1"/>
            <a:r>
              <a:rPr lang="fr-FR" sz="1400" b="1">
                <a:solidFill>
                  <a:schemeClr val="bg2"/>
                </a:solidFill>
              </a:rPr>
              <a:t>KerData Team</a:t>
            </a:r>
          </a:p>
          <a:p>
            <a:pPr eaLnBrk="1" hangingPunct="1">
              <a:lnSpc>
                <a:spcPct val="130000"/>
              </a:lnSpc>
            </a:pPr>
            <a:r>
              <a:rPr lang="fr-FR" sz="1100" b="1">
                <a:solidFill>
                  <a:schemeClr val="bg2"/>
                </a:solidFill>
              </a:rPr>
              <a:t>Inria Rennes</a:t>
            </a:r>
          </a:p>
          <a:p>
            <a:pPr eaLnBrk="1" hangingPunct="1"/>
            <a:r>
              <a:rPr lang="fr-FR" sz="1100" b="1">
                <a:solidFill>
                  <a:schemeClr val="bg2"/>
                </a:solidFill>
              </a:rPr>
              <a:t>ENS Cachan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white">
          <a:xfrm>
            <a:off x="6705600" y="6488113"/>
            <a:ext cx="19272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r-FR" sz="1100">
                <a:solidFill>
                  <a:schemeClr val="bg1"/>
                </a:solidFill>
              </a:rPr>
              <a:t>10 April 2012</a:t>
            </a:r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901700" y="4597400"/>
            <a:ext cx="803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Unicode MS" charset="0"/>
              </a:rPr>
              <a:t>Joint work with </a:t>
            </a:r>
          </a:p>
          <a:p>
            <a:pPr eaLnBrk="1" hangingPunct="1">
              <a:defRPr/>
            </a:pP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Alexandru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Costan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Gabriel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Antoniu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, Luc Bougé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 bwMode="gray">
          <a:xfrm>
            <a:off x="456704" y="-17285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Pre-processing (2)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501133"/>
              </p:ext>
            </p:extLst>
          </p:nvPr>
        </p:nvGraphicFramePr>
        <p:xfrm>
          <a:off x="750498" y="970143"/>
          <a:ext cx="7525807" cy="509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261189" y="5848735"/>
            <a:ext cx="5020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moved from Cloud Storage to Computing nodes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67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03188"/>
            <a:ext cx="7540625" cy="1143000"/>
          </a:xfrm>
        </p:spPr>
        <p:txBody>
          <a:bodyPr/>
          <a:lstStyle/>
          <a:p>
            <a:r>
              <a:rPr lang="en-US" dirty="0" smtClean="0"/>
              <a:t>Pre-processing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125" y="1111251"/>
            <a:ext cx="7800105" cy="10795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Deployment time - Azure – 10 – 20 minutes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- Nimbus - Phase 1 – 15 minutes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- Phase 2 – 10 minutes (on Grid5000)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36260"/>
              </p:ext>
            </p:extLst>
          </p:nvPr>
        </p:nvGraphicFramePr>
        <p:xfrm>
          <a:off x="466725" y="2324096"/>
          <a:ext cx="8191499" cy="1590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625"/>
                <a:gridCol w="1971675"/>
                <a:gridCol w="1828800"/>
                <a:gridCol w="1638300"/>
                <a:gridCol w="1943099"/>
              </a:tblGrid>
              <a:tr h="2651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Size GB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Azure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Nimbus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51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Local-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AzureBlobs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 smtClean="0">
                          <a:effectLst/>
                        </a:rPr>
                        <a:t>AzureBlobs</a:t>
                      </a:r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smtClean="0">
                          <a:effectLst/>
                        </a:rPr>
                        <a:t>Local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Local-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smtClean="0">
                          <a:effectLst/>
                        </a:rPr>
                        <a:t>Cumulus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Cumulus-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smtClean="0">
                          <a:effectLst/>
                        </a:rPr>
                        <a:t>Local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0,1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130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90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92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107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1288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1176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769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854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13207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10409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8152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8798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9595"/>
              </p:ext>
            </p:extLst>
          </p:nvPr>
        </p:nvGraphicFramePr>
        <p:xfrm>
          <a:off x="295275" y="4276721"/>
          <a:ext cx="8658226" cy="173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846"/>
                <a:gridCol w="2366713"/>
                <a:gridCol w="2487891"/>
                <a:gridCol w="1421131"/>
                <a:gridCol w="1731645"/>
              </a:tblGrid>
              <a:tr h="2889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Size GB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Azure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Nimbus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9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 smtClean="0">
                          <a:effectLst/>
                        </a:rPr>
                        <a:t>ExtraLarge</a:t>
                      </a:r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AzureBlobs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 smtClean="0">
                          <a:effectLst/>
                        </a:rPr>
                        <a:t>AzureBlobs</a:t>
                      </a:r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&gt;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ExtraLarge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VM-&gt;</a:t>
                      </a:r>
                      <a:r>
                        <a:rPr lang="fr-FR" sz="1600" u="none" strike="noStrike" dirty="0" smtClean="0">
                          <a:effectLst/>
                        </a:rPr>
                        <a:t>Cumulus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Cumulus-</a:t>
                      </a:r>
                      <a:r>
                        <a:rPr lang="fr-FR" sz="1600" u="none" strike="noStrike" dirty="0">
                          <a:effectLst/>
                        </a:rPr>
                        <a:t>&gt;VM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26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0,1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26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135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114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131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133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26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1395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1036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1222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1322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26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14161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</a:rPr>
                        <a:t>10233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12023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</a:rPr>
                        <a:t>12435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02189" y="3834109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moved from Local to Cloud Storage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16464" y="5931748"/>
            <a:ext cx="5020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moved from Cloud Storage to Computing nodes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032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169" y="-152400"/>
            <a:ext cx="7540625" cy="1143000"/>
          </a:xfrm>
        </p:spPr>
        <p:txBody>
          <a:bodyPr/>
          <a:lstStyle/>
          <a:p>
            <a:r>
              <a:rPr lang="en-US" dirty="0" err="1" smtClean="0"/>
              <a:t>ABrain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41768" y="6468696"/>
            <a:ext cx="201136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82249" y="6467475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57584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313354" y="1145810"/>
            <a:ext cx="3228414" cy="954088"/>
            <a:chOff x="1898" y="845"/>
            <a:chExt cx="2038" cy="68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845"/>
              <a:ext cx="576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931"/>
              <a:ext cx="69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898" y="1026"/>
              <a:ext cx="32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lnSpc>
                  <a:spcPct val="102000"/>
                </a:lnSpc>
                <a:buSzPct val="100000"/>
              </a:pPr>
              <a:r>
                <a:rPr lang="en-US" sz="2800" i="1">
                  <a:solidFill>
                    <a:srgbClr val="000000"/>
                  </a:solidFill>
                  <a:latin typeface="Bitstream Charter" pitchFamily="16" charset="0"/>
                  <a:cs typeface="Arial" pitchFamily="34" charset="0"/>
                </a:rPr>
                <a:t>p</a:t>
              </a:r>
              <a:r>
                <a:rPr lang="en-US" sz="2800">
                  <a:solidFill>
                    <a:srgbClr val="000000"/>
                  </a:solidFill>
                  <a:latin typeface="Bitstream Charter" pitchFamily="16" charset="0"/>
                  <a:cs typeface="Arial" pitchFamily="34" charset="0"/>
                </a:rPr>
                <a:t>(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729" y="1026"/>
              <a:ext cx="20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lnSpc>
                  <a:spcPct val="102000"/>
                </a:lnSpc>
                <a:buSzPct val="100000"/>
              </a:pPr>
              <a:r>
                <a:rPr lang="en-US" sz="2800">
                  <a:solidFill>
                    <a:srgbClr val="000000"/>
                  </a:solidFill>
                  <a:latin typeface="Bitstream Charter" pitchFamily="16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806" y="1026"/>
              <a:ext cx="22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Bitstream Vera Sans" pitchFamily="32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lnSpc>
                  <a:spcPct val="102000"/>
                </a:lnSpc>
                <a:buSzPct val="100000"/>
              </a:pPr>
              <a:r>
                <a:rPr lang="en-US" sz="2800">
                  <a:solidFill>
                    <a:srgbClr val="000000"/>
                  </a:solidFill>
                  <a:latin typeface="Bitstream Charter" pitchFamily="16" charset="0"/>
                  <a:cs typeface="Arial" pitchFamily="34" charset="0"/>
                </a:rPr>
                <a:t>,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9778" y="732264"/>
            <a:ext cx="1782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4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Genetic data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81568" y="695752"/>
            <a:ext cx="1709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4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Brain image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032127" y="879108"/>
            <a:ext cx="1385887" cy="1588"/>
          </a:xfrm>
          <a:prstGeom prst="line">
            <a:avLst/>
          </a:prstGeom>
          <a:noFill/>
          <a:ln w="108000">
            <a:solidFill>
              <a:srgbClr val="808019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2580" y="2495180"/>
            <a:ext cx="2696369" cy="1498600"/>
          </a:xfrm>
          <a:prstGeom prst="rect">
            <a:avLst/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80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84768" y="2504705"/>
            <a:ext cx="4318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3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sz="3600" b="1" dirty="0">
                <a:solidFill>
                  <a:srgbClr val="000000"/>
                </a:solidFill>
                <a:latin typeface="Bitstream Vera Serif" pitchFamily="16" charset="0"/>
                <a:cs typeface="Arial" pitchFamily="34" charset="0"/>
              </a:rPr>
              <a:t>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622560" y="1988033"/>
            <a:ext cx="1225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724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q~10</a:t>
            </a:r>
            <a:r>
              <a:rPr lang="en-US" baseline="33000" dirty="0">
                <a:solidFill>
                  <a:srgbClr val="000000"/>
                </a:solidFill>
                <a:cs typeface="Arial" pitchFamily="34" charset="0"/>
              </a:rPr>
              <a:t>5-6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73802" y="4175073"/>
            <a:ext cx="1965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724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N~2000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07242" y="2549951"/>
            <a:ext cx="0" cy="144383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98433" y="2407617"/>
            <a:ext cx="3319463" cy="142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4680" y="2495180"/>
            <a:ext cx="2899569" cy="1498600"/>
          </a:xfrm>
          <a:prstGeom prst="rect">
            <a:avLst/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80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34542" y="2434489"/>
            <a:ext cx="431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3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sz="3600" b="1" dirty="0">
                <a:solidFill>
                  <a:srgbClr val="000000"/>
                </a:solidFill>
                <a:latin typeface="Bitstream Vera Serif" pitchFamily="16" charset="0"/>
                <a:cs typeface="Arial" pitchFamily="34" charset="0"/>
              </a:rPr>
              <a:t>X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48383" y="1980464"/>
            <a:ext cx="1223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724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p~10</a:t>
            </a:r>
            <a:r>
              <a:rPr lang="en-US" baseline="33000" dirty="0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902558" y="2385082"/>
            <a:ext cx="3311525" cy="142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840219" y="2019725"/>
            <a:ext cx="244475" cy="2968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720316" y="2089576"/>
            <a:ext cx="255588" cy="284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20374" y="2973017"/>
            <a:ext cx="25685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08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Anatomical MRI</a:t>
            </a:r>
          </a:p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Functional MRI</a:t>
            </a:r>
          </a:p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Diffusion MRI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003411" y="2911898"/>
            <a:ext cx="34051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08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DNA array (SNP/CNV)</a:t>
            </a:r>
          </a:p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gene expression data</a:t>
            </a:r>
          </a:p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– others...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069984" y="1456022"/>
            <a:ext cx="26289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08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Bitstream Vera Sans" pitchFamily="32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SzPct val="100000"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finding associations: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9" y="4060773"/>
            <a:ext cx="5843353" cy="2301927"/>
          </a:xfrm>
          <a:prstGeom prst="rect">
            <a:avLst/>
          </a:prstGeom>
        </p:spPr>
      </p:pic>
      <p:sp>
        <p:nvSpPr>
          <p:cNvPr id="34" name="Flèche courbée vers la gauche 33"/>
          <p:cNvSpPr/>
          <p:nvPr/>
        </p:nvSpPr>
        <p:spPr>
          <a:xfrm>
            <a:off x="7735402" y="1544128"/>
            <a:ext cx="1285875" cy="39517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8225" y="350838"/>
            <a:ext cx="7851775" cy="1143000"/>
          </a:xfrm>
        </p:spPr>
        <p:txBody>
          <a:bodyPr/>
          <a:lstStyle/>
          <a:p>
            <a:r>
              <a:rPr lang="en-US" dirty="0" smtClean="0"/>
              <a:t>Application Performance – Computation Time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43905"/>
            <a:ext cx="7540625" cy="293836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62050" y="4772025"/>
            <a:ext cx="763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Repeated a run of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ABrain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1440 times on each machine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(Operations on large matrices)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Evaluate only the local resources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(CPU, Memory, Local storage)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266815"/>
            <a:ext cx="7540625" cy="357824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76350" y="150813"/>
            <a:ext cx="8137525" cy="1143000"/>
          </a:xfrm>
        </p:spPr>
        <p:txBody>
          <a:bodyPr/>
          <a:lstStyle/>
          <a:p>
            <a:r>
              <a:rPr lang="en-US" sz="2600" dirty="0" smtClean="0"/>
              <a:t>Computation Variability vs. Fairness</a:t>
            </a:r>
            <a:endParaRPr lang="fr-FR" sz="2600" dirty="0"/>
          </a:p>
        </p:txBody>
      </p:sp>
      <p:sp>
        <p:nvSpPr>
          <p:cNvPr id="9" name="ZoneTexte 8"/>
          <p:cNvSpPr txBox="1"/>
          <p:nvPr/>
        </p:nvSpPr>
        <p:spPr>
          <a:xfrm>
            <a:off x="638175" y="4857750"/>
            <a:ext cx="76390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Multitenancy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model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Variability of a VM sharing a node with others with respect to an isolated one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Transfer Throughput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150" y="1663700"/>
            <a:ext cx="8080375" cy="47466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TCP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default and most commonly used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reliable transfer mechanism of data between VM instances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RPC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based on HTTP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used by many applications as communication paradigm between their distributed entities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Performance – Data Transfers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1342976"/>
            <a:ext cx="7366000" cy="420259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47800" y="5657849"/>
            <a:ext cx="635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Delivered TCP throughput at application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5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-306387"/>
            <a:ext cx="7540625" cy="1143000"/>
          </a:xfrm>
        </p:spPr>
        <p:txBody>
          <a:bodyPr/>
          <a:lstStyle/>
          <a:p>
            <a:r>
              <a:rPr lang="en-US" dirty="0" smtClean="0"/>
              <a:t>Application Performance – Data Transfers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505"/>
            <a:ext cx="6394450" cy="3371779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3" y="3686995"/>
            <a:ext cx="4912407" cy="2728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999777" y="5364647"/>
                <a:ext cx="2075505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𝑠𝑡𝑑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𝑚𝑒𝑎𝑛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77" y="5364647"/>
                <a:ext cx="2075505" cy="793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6665006" y="952500"/>
            <a:ext cx="239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RPC (HTTP) – delivered throughput at application level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0150" y="4177048"/>
            <a:ext cx="265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 traffic control on nodes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35050" y="1339850"/>
                <a:ext cx="7540625" cy="4746625"/>
              </a:xfrm>
              <a:ln>
                <a:noFill/>
              </a:ln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Although scientists usually don’t pay for the private infrastructures that they access – these are not free</a:t>
                </a:r>
              </a:p>
              <a:p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Hard to compute for private infrastructures 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Direct for public clouds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𝐶𝑜𝑠𝑡</m:t>
                    </m:r>
                    <m:r>
                      <a:rPr lang="en-US" sz="2000" b="0" i="1" baseline="-250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𝑖𝑛𝑓𝑟𝑎𝑠𝑡𝑟𝑢𝑐𝑡𝑢𝑟𝑒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15000000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 ∗ 24 ∗ 365 ∗ 0,85 ∗ 7469</m:t>
                        </m:r>
                      </m:den>
                    </m:f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euros/</a:t>
                </a:r>
                <a:r>
                  <a:rPr lang="fr-FR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hour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(=0.0899)</a:t>
                </a:r>
              </a:p>
              <a:p>
                <a:pPr>
                  <a:spcBef>
                    <a:spcPts val="600"/>
                  </a:spcBef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𝐶𝑜𝑠𝑡</m:t>
                    </m:r>
                    <m:r>
                      <a:rPr lang="en-US" sz="2000" b="0" i="1" baseline="-250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𝑒𝑙𝑒𝑐𝑡𝑟𝑖𝑐𝑖𝑡𝑦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∗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𝑃𝑟𝑎𝑤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∗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𝑃𝑈𝐸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euros/</a:t>
                </a:r>
                <a:r>
                  <a:rPr lang="fr-FR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hour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           (=0.0086)       (p=0.11 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baseline="-250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𝑟𝑎𝑤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=0.049 ; 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𝑃𝑈𝐸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=1.7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 </a:t>
                </a:r>
                <a:endParaRPr lang="en-US" sz="2000" dirty="0"/>
              </a:p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Cost </a:t>
                </a:r>
                <a:r>
                  <a:rPr lang="en-US" sz="24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private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0.0985</a:t>
                </a:r>
                <a:r>
                  <a:rPr lang="en-US" sz="2400" dirty="0" smtClean="0"/>
                  <a:t>	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    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Azure:   13.5%</a:t>
                </a:r>
              </a:p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Cost </a:t>
                </a:r>
                <a:r>
                  <a:rPr lang="en-US" sz="24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public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0.0852                             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CHEAPER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050" y="1339850"/>
                <a:ext cx="7540625" cy="4746625"/>
              </a:xfrm>
              <a:blipFill rotWithShape="1">
                <a:blip r:embed="rId3"/>
                <a:stretch>
                  <a:fillRect l="-2344" t="-771" r="-76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Compared Nimbus and Azure clouds from the point of view of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applications stages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Azure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-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lower cost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- good TCP throughput and stability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- faster transfer from storage to VM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Nimbus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-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control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- good RPC (HTTP) throughput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- in general better data staging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analysis of how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multitenancy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model affects the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fairness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public clouds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3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Outline</a:t>
            </a:r>
            <a:endParaRPr lang="fr-FR" sz="3200" dirty="0" smtClean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0325" y="1758950"/>
            <a:ext cx="7540625" cy="474662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 and motivation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cloud environments: Azure and Nimbus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and discussions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7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277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F85F7C05-BE8D-4694-8898-9AE64A237364}" type="slidenum">
              <a:rPr lang="fr-FR" sz="1100" smtClean="0">
                <a:solidFill>
                  <a:schemeClr val="bg1"/>
                </a:solidFill>
              </a:rPr>
              <a:pPr eaLnBrk="1" hangingPunct="1"/>
              <a:t>2</a:t>
            </a:fld>
            <a:endParaRPr lang="fr-FR" sz="11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7025" y="5715000"/>
            <a:ext cx="8636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</a:t>
            </a:r>
            <a:r>
              <a:rPr lang="fr-FR" smtClean="0">
                <a:ea typeface="ＭＳ Ｐゴシック" charset="-128"/>
              </a:rPr>
              <a:t>hank you!</a:t>
            </a:r>
          </a:p>
        </p:txBody>
      </p:sp>
      <p:pic>
        <p:nvPicPr>
          <p:cNvPr id="440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57" y="2234566"/>
            <a:ext cx="1358005" cy="141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6" name="ZoneTexte 15"/>
          <p:cNvSpPr txBox="1">
            <a:spLocks noChangeArrowheads="1"/>
          </p:cNvSpPr>
          <p:nvPr/>
        </p:nvSpPr>
        <p:spPr bwMode="auto">
          <a:xfrm>
            <a:off x="4566757" y="3805043"/>
            <a:ext cx="1212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Alexandru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Costan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440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54" y="345430"/>
            <a:ext cx="1352550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8" name="ZoneTexte 17"/>
          <p:cNvSpPr txBox="1">
            <a:spLocks noChangeArrowheads="1"/>
          </p:cNvSpPr>
          <p:nvPr/>
        </p:nvSpPr>
        <p:spPr bwMode="auto">
          <a:xfrm>
            <a:off x="1760516" y="2227560"/>
            <a:ext cx="1074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Gabriel </a:t>
            </a:r>
            <a:r>
              <a:rPr lang="en-US" sz="1600" b="1" dirty="0" err="1">
                <a:solidFill>
                  <a:schemeClr val="bg1"/>
                </a:solidFill>
              </a:rPr>
              <a:t>Antoniu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4404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46" y="3550306"/>
            <a:ext cx="1160462" cy="14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0" name="ZoneTexte 19"/>
          <p:cNvSpPr txBox="1">
            <a:spLocks noChangeArrowheads="1"/>
          </p:cNvSpPr>
          <p:nvPr/>
        </p:nvSpPr>
        <p:spPr bwMode="auto">
          <a:xfrm>
            <a:off x="7192729" y="5010437"/>
            <a:ext cx="98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Radu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Tudoran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2" name="ZoneTexte 17"/>
          <p:cNvSpPr txBox="1">
            <a:spLocks noChangeArrowheads="1"/>
          </p:cNvSpPr>
          <p:nvPr/>
        </p:nvSpPr>
        <p:spPr bwMode="auto">
          <a:xfrm>
            <a:off x="6906320" y="1832450"/>
            <a:ext cx="1074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Luc </a:t>
            </a:r>
            <a:r>
              <a:rPr lang="fr-FR" sz="1600" b="1" dirty="0" smtClean="0">
                <a:solidFill>
                  <a:schemeClr val="accent3"/>
                </a:solidFill>
              </a:rPr>
              <a:t>Bougé</a:t>
            </a:r>
          </a:p>
        </p:txBody>
      </p:sp>
      <p:pic>
        <p:nvPicPr>
          <p:cNvPr id="44056" name="Picture 24" descr="luc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37" y="388110"/>
            <a:ext cx="1709292" cy="12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168619" y="3292567"/>
            <a:ext cx="3813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ea typeface="ＭＳ Ｐゴシック" charset="-128"/>
              </a:rPr>
              <a:t>A Performance Evaluation of Azure and Nimbus Clouds for</a:t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>Scientific</a:t>
            </a:r>
            <a:r>
              <a:rPr lang="fr-FR" sz="2400" dirty="0" smtClean="0">
                <a:ea typeface="ＭＳ Ｐゴシック" charset="-128"/>
              </a:rPr>
              <a:t>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Scientific Context for Clouds	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Up to recent time, scientists mainly relied on grids and clusters for their experiments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Clouds emerged as an alternative to these due to: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Elasticity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Easier management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Customizable environment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Experiments’ repeatability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Larger scales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37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202DDD6B-BF00-463E-8FD8-80FE1182B160}" type="slidenum">
              <a:rPr lang="fr-FR" sz="1100" smtClean="0">
                <a:solidFill>
                  <a:schemeClr val="bg1"/>
                </a:solidFill>
              </a:rPr>
              <a:pPr eaLnBrk="1" hangingPunct="1"/>
              <a:t>3</a:t>
            </a:fld>
            <a:endParaRPr lang="fr-FR" sz="11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Requirements for Science </a:t>
            </a:r>
            <a:r>
              <a:rPr lang="en-US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pplications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Performance: throughput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computation power, etc.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Control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Cost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Stability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Large storage capacity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Reliability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Data access and throughput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Security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Intra-machine communication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</p:txBody>
      </p:sp>
      <p:sp>
        <p:nvSpPr>
          <p:cNvPr id="348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0A49CA71-01D9-4B0F-B7E1-414F64BBB27A}" type="slidenum">
              <a:rPr lang="fr-FR" sz="1100" smtClean="0">
                <a:solidFill>
                  <a:schemeClr val="bg1"/>
                </a:solidFill>
              </a:rPr>
              <a:pPr eaLnBrk="1" hangingPunct="1"/>
              <a:t>4</a:t>
            </a:fld>
            <a:endParaRPr lang="fr-FR" sz="11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1074338" y="198438"/>
            <a:ext cx="7540625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Stages of a Scientific Application</a:t>
            </a:r>
            <a:endParaRPr lang="fr-FR" dirty="0" smtClean="0">
              <a:ea typeface="ＭＳ Ｐゴシック" charset="-128"/>
            </a:endParaRPr>
          </a:p>
        </p:txBody>
      </p:sp>
      <p:pic>
        <p:nvPicPr>
          <p:cNvPr id="35843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3143250"/>
            <a:ext cx="1122363" cy="757238"/>
          </a:xfrm>
        </p:spPr>
      </p:pic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58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58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E04EAE97-FCB9-47FC-AB30-BC85F1CAD84A}" type="slidenum">
              <a:rPr lang="fr-FR" sz="1100" smtClean="0">
                <a:solidFill>
                  <a:schemeClr val="bg1"/>
                </a:solidFill>
              </a:rPr>
              <a:pPr eaLnBrk="1" hangingPunct="1"/>
              <a:t>5</a:t>
            </a:fld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8" name="Nuage 7"/>
          <p:cNvSpPr/>
          <p:nvPr/>
        </p:nvSpPr>
        <p:spPr>
          <a:xfrm>
            <a:off x="3562350" y="4410075"/>
            <a:ext cx="4219575" cy="1574800"/>
          </a:xfrm>
          <a:prstGeom prst="cloud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rganigramme : Disque magnétique 8"/>
          <p:cNvSpPr/>
          <p:nvPr/>
        </p:nvSpPr>
        <p:spPr>
          <a:xfrm>
            <a:off x="4306888" y="4797425"/>
            <a:ext cx="979487" cy="8001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3038475" y="1252538"/>
            <a:ext cx="5791200" cy="2481262"/>
          </a:xfrm>
          <a:prstGeom prst="cloud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rganigramme : Disque magnétique 10"/>
          <p:cNvSpPr/>
          <p:nvPr/>
        </p:nvSpPr>
        <p:spPr>
          <a:xfrm>
            <a:off x="5543550" y="4711700"/>
            <a:ext cx="981075" cy="8001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419475" y="2768600"/>
            <a:ext cx="733425" cy="431800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13" name="Ellipse 12"/>
          <p:cNvSpPr/>
          <p:nvPr/>
        </p:nvSpPr>
        <p:spPr>
          <a:xfrm>
            <a:off x="4429918" y="1863725"/>
            <a:ext cx="733425" cy="4984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1571625" y="2162175"/>
            <a:ext cx="2344340" cy="962025"/>
          </a:xfrm>
          <a:custGeom>
            <a:avLst/>
            <a:gdLst>
              <a:gd name="connsiteX0" fmla="*/ 0 w 2628900"/>
              <a:gd name="connsiteY0" fmla="*/ 962025 h 962025"/>
              <a:gd name="connsiteX1" fmla="*/ 1152525 w 2628900"/>
              <a:gd name="connsiteY1" fmla="*/ 190500 h 962025"/>
              <a:gd name="connsiteX2" fmla="*/ 2628900 w 2628900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962025">
                <a:moveTo>
                  <a:pt x="0" y="962025"/>
                </a:moveTo>
                <a:cubicBezTo>
                  <a:pt x="357187" y="656431"/>
                  <a:pt x="714375" y="350837"/>
                  <a:pt x="1152525" y="190500"/>
                </a:cubicBezTo>
                <a:cubicBezTo>
                  <a:pt x="1590675" y="30163"/>
                  <a:pt x="2109787" y="15081"/>
                  <a:pt x="2628900" y="0"/>
                </a:cubicBezTo>
              </a:path>
            </a:pathLst>
          </a:custGeom>
          <a:noFill/>
          <a:ln w="50800" cap="flat" cmpd="sng">
            <a:solidFill>
              <a:srgbClr val="64762C"/>
            </a:solidFill>
            <a:beve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524000" y="3867150"/>
            <a:ext cx="2600325" cy="1295400"/>
          </a:xfrm>
          <a:custGeom>
            <a:avLst/>
            <a:gdLst>
              <a:gd name="connsiteX0" fmla="*/ 0 w 2600325"/>
              <a:gd name="connsiteY0" fmla="*/ 0 h 1295400"/>
              <a:gd name="connsiteX1" fmla="*/ 1009650 w 2600325"/>
              <a:gd name="connsiteY1" fmla="*/ 981075 h 1295400"/>
              <a:gd name="connsiteX2" fmla="*/ 2600325 w 2600325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0325" h="1295400">
                <a:moveTo>
                  <a:pt x="0" y="0"/>
                </a:moveTo>
                <a:cubicBezTo>
                  <a:pt x="288131" y="382587"/>
                  <a:pt x="576263" y="765175"/>
                  <a:pt x="1009650" y="981075"/>
                </a:cubicBezTo>
                <a:cubicBezTo>
                  <a:pt x="1443037" y="1196975"/>
                  <a:pt x="2021681" y="1246187"/>
                  <a:pt x="2600325" y="1295400"/>
                </a:cubicBezTo>
              </a:path>
            </a:pathLst>
          </a:custGeom>
          <a:noFill/>
          <a:ln w="50800">
            <a:solidFill>
              <a:srgbClr val="4E161A"/>
            </a:solidFill>
            <a:beve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085975" y="2063750"/>
            <a:ext cx="323850" cy="400050"/>
          </a:xfrm>
          <a:prstGeom prst="ellipse">
            <a:avLst/>
          </a:prstGeom>
          <a:noFill/>
          <a:ln>
            <a:solidFill>
              <a:srgbClr val="647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4762C"/>
                </a:solidFill>
              </a:rPr>
              <a:t>1</a:t>
            </a:r>
            <a:endParaRPr lang="fr-FR" dirty="0">
              <a:solidFill>
                <a:srgbClr val="64762C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400300" y="4962525"/>
            <a:ext cx="323850" cy="400050"/>
          </a:xfrm>
          <a:prstGeom prst="ellipse">
            <a:avLst/>
          </a:prstGeom>
          <a:noFill/>
          <a:ln>
            <a:solidFill>
              <a:srgbClr val="4E1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E161A"/>
                </a:solidFill>
              </a:rPr>
              <a:t>2</a:t>
            </a:r>
            <a:endParaRPr lang="fr-FR" dirty="0">
              <a:solidFill>
                <a:srgbClr val="4E161A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3916519" y="1595761"/>
            <a:ext cx="4030150" cy="1938511"/>
          </a:xfrm>
          <a:custGeom>
            <a:avLst/>
            <a:gdLst>
              <a:gd name="connsiteX0" fmla="*/ 17306 w 4030150"/>
              <a:gd name="connsiteY0" fmla="*/ 785489 h 1938511"/>
              <a:gd name="connsiteX1" fmla="*/ 750731 w 4030150"/>
              <a:gd name="connsiteY1" fmla="*/ 1223639 h 1938511"/>
              <a:gd name="connsiteX2" fmla="*/ 1093631 w 4030150"/>
              <a:gd name="connsiteY2" fmla="*/ 1604639 h 1938511"/>
              <a:gd name="connsiteX3" fmla="*/ 1617506 w 4030150"/>
              <a:gd name="connsiteY3" fmla="*/ 1833239 h 1938511"/>
              <a:gd name="connsiteX4" fmla="*/ 2189006 w 4030150"/>
              <a:gd name="connsiteY4" fmla="*/ 1938014 h 1938511"/>
              <a:gd name="connsiteX5" fmla="*/ 2741456 w 4030150"/>
              <a:gd name="connsiteY5" fmla="*/ 1795139 h 1938511"/>
              <a:gd name="connsiteX6" fmla="*/ 2912906 w 4030150"/>
              <a:gd name="connsiteY6" fmla="*/ 1461764 h 1938511"/>
              <a:gd name="connsiteX7" fmla="*/ 3008156 w 4030150"/>
              <a:gd name="connsiteY7" fmla="*/ 1109339 h 1938511"/>
              <a:gd name="connsiteX8" fmla="*/ 3646331 w 4030150"/>
              <a:gd name="connsiteY8" fmla="*/ 861689 h 1938511"/>
              <a:gd name="connsiteX9" fmla="*/ 4017806 w 4030150"/>
              <a:gd name="connsiteY9" fmla="*/ 718814 h 1938511"/>
              <a:gd name="connsiteX10" fmla="*/ 3903506 w 4030150"/>
              <a:gd name="connsiteY10" fmla="*/ 423539 h 1938511"/>
              <a:gd name="connsiteX11" fmla="*/ 3532031 w 4030150"/>
              <a:gd name="connsiteY11" fmla="*/ 13964 h 1938511"/>
              <a:gd name="connsiteX12" fmla="*/ 2998631 w 4030150"/>
              <a:gd name="connsiteY12" fmla="*/ 118739 h 1938511"/>
              <a:gd name="connsiteX13" fmla="*/ 2684306 w 4030150"/>
              <a:gd name="connsiteY13" fmla="*/ 347339 h 1938511"/>
              <a:gd name="connsiteX14" fmla="*/ 2265206 w 4030150"/>
              <a:gd name="connsiteY14" fmla="*/ 471164 h 1938511"/>
              <a:gd name="connsiteX15" fmla="*/ 1693706 w 4030150"/>
              <a:gd name="connsiteY15" fmla="*/ 337814 h 1938511"/>
              <a:gd name="connsiteX16" fmla="*/ 1446056 w 4030150"/>
              <a:gd name="connsiteY16" fmla="*/ 156839 h 1938511"/>
              <a:gd name="connsiteX17" fmla="*/ 884081 w 4030150"/>
              <a:gd name="connsiteY17" fmla="*/ 80639 h 1938511"/>
              <a:gd name="connsiteX18" fmla="*/ 541181 w 4030150"/>
              <a:gd name="connsiteY18" fmla="*/ 175889 h 1938511"/>
              <a:gd name="connsiteX19" fmla="*/ 255431 w 4030150"/>
              <a:gd name="connsiteY19" fmla="*/ 452114 h 1938511"/>
              <a:gd name="connsiteX20" fmla="*/ 17306 w 4030150"/>
              <a:gd name="connsiteY20" fmla="*/ 785489 h 193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30150" h="1938511">
                <a:moveTo>
                  <a:pt x="17306" y="785489"/>
                </a:moveTo>
                <a:cubicBezTo>
                  <a:pt x="99856" y="914076"/>
                  <a:pt x="571344" y="1087114"/>
                  <a:pt x="750731" y="1223639"/>
                </a:cubicBezTo>
                <a:cubicBezTo>
                  <a:pt x="930119" y="1360164"/>
                  <a:pt x="949169" y="1503039"/>
                  <a:pt x="1093631" y="1604639"/>
                </a:cubicBezTo>
                <a:cubicBezTo>
                  <a:pt x="1238093" y="1706239"/>
                  <a:pt x="1434944" y="1777677"/>
                  <a:pt x="1617506" y="1833239"/>
                </a:cubicBezTo>
                <a:cubicBezTo>
                  <a:pt x="1800068" y="1888801"/>
                  <a:pt x="2001681" y="1944364"/>
                  <a:pt x="2189006" y="1938014"/>
                </a:cubicBezTo>
                <a:cubicBezTo>
                  <a:pt x="2376331" y="1931664"/>
                  <a:pt x="2620806" y="1874514"/>
                  <a:pt x="2741456" y="1795139"/>
                </a:cubicBezTo>
                <a:cubicBezTo>
                  <a:pt x="2862106" y="1715764"/>
                  <a:pt x="2868456" y="1576064"/>
                  <a:pt x="2912906" y="1461764"/>
                </a:cubicBezTo>
                <a:cubicBezTo>
                  <a:pt x="2957356" y="1347464"/>
                  <a:pt x="2885919" y="1209351"/>
                  <a:pt x="3008156" y="1109339"/>
                </a:cubicBezTo>
                <a:cubicBezTo>
                  <a:pt x="3130393" y="1009327"/>
                  <a:pt x="3646331" y="861689"/>
                  <a:pt x="3646331" y="861689"/>
                </a:cubicBezTo>
                <a:cubicBezTo>
                  <a:pt x="3814606" y="796602"/>
                  <a:pt x="3974944" y="791839"/>
                  <a:pt x="4017806" y="718814"/>
                </a:cubicBezTo>
                <a:cubicBezTo>
                  <a:pt x="4060668" y="645789"/>
                  <a:pt x="3984468" y="541014"/>
                  <a:pt x="3903506" y="423539"/>
                </a:cubicBezTo>
                <a:cubicBezTo>
                  <a:pt x="3822544" y="306064"/>
                  <a:pt x="3682844" y="64764"/>
                  <a:pt x="3532031" y="13964"/>
                </a:cubicBezTo>
                <a:cubicBezTo>
                  <a:pt x="3381218" y="-36836"/>
                  <a:pt x="3139918" y="63177"/>
                  <a:pt x="2998631" y="118739"/>
                </a:cubicBezTo>
                <a:cubicBezTo>
                  <a:pt x="2857344" y="174301"/>
                  <a:pt x="2806544" y="288601"/>
                  <a:pt x="2684306" y="347339"/>
                </a:cubicBezTo>
                <a:cubicBezTo>
                  <a:pt x="2562069" y="406076"/>
                  <a:pt x="2430306" y="472752"/>
                  <a:pt x="2265206" y="471164"/>
                </a:cubicBezTo>
                <a:cubicBezTo>
                  <a:pt x="2100106" y="469576"/>
                  <a:pt x="1830231" y="390201"/>
                  <a:pt x="1693706" y="337814"/>
                </a:cubicBezTo>
                <a:cubicBezTo>
                  <a:pt x="1557181" y="285427"/>
                  <a:pt x="1580994" y="199701"/>
                  <a:pt x="1446056" y="156839"/>
                </a:cubicBezTo>
                <a:cubicBezTo>
                  <a:pt x="1311119" y="113976"/>
                  <a:pt x="1034893" y="77464"/>
                  <a:pt x="884081" y="80639"/>
                </a:cubicBezTo>
                <a:cubicBezTo>
                  <a:pt x="733269" y="83814"/>
                  <a:pt x="645956" y="113977"/>
                  <a:pt x="541181" y="175889"/>
                </a:cubicBezTo>
                <a:cubicBezTo>
                  <a:pt x="436406" y="237801"/>
                  <a:pt x="341156" y="347339"/>
                  <a:pt x="255431" y="452114"/>
                </a:cubicBezTo>
                <a:cubicBezTo>
                  <a:pt x="169706" y="556889"/>
                  <a:pt x="-65244" y="656902"/>
                  <a:pt x="17306" y="785489"/>
                </a:cubicBezTo>
                <a:close/>
              </a:path>
            </a:pathLst>
          </a:custGeom>
          <a:noFill/>
          <a:ln w="508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13" idx="4"/>
          </p:cNvCxnSpPr>
          <p:nvPr/>
        </p:nvCxnSpPr>
        <p:spPr>
          <a:xfrm flipH="1" flipV="1">
            <a:off x="4796631" y="2362200"/>
            <a:ext cx="489744" cy="22383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672137" y="3384550"/>
            <a:ext cx="261938" cy="12160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178947" y="2463800"/>
            <a:ext cx="802879" cy="20986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5348287" y="3848100"/>
            <a:ext cx="323850" cy="40005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93" y="1939924"/>
            <a:ext cx="346075" cy="346075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>
          <a:xfrm>
            <a:off x="5568155" y="2886075"/>
            <a:ext cx="733425" cy="4984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615113" y="1966118"/>
            <a:ext cx="733425" cy="4984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778897" y="1525201"/>
            <a:ext cx="733425" cy="431800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40" name="Ellipse 39"/>
          <p:cNvSpPr/>
          <p:nvPr/>
        </p:nvSpPr>
        <p:spPr>
          <a:xfrm>
            <a:off x="7851773" y="1693477"/>
            <a:ext cx="733425" cy="431800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41" name="Ellipse 40"/>
          <p:cNvSpPr/>
          <p:nvPr/>
        </p:nvSpPr>
        <p:spPr>
          <a:xfrm>
            <a:off x="7068343" y="2768600"/>
            <a:ext cx="733425" cy="431800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97" y="2962274"/>
            <a:ext cx="346075" cy="3460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88" y="2032000"/>
            <a:ext cx="346075" cy="346075"/>
          </a:xfrm>
          <a:prstGeom prst="rect">
            <a:avLst/>
          </a:prstGeom>
        </p:spPr>
      </p:pic>
      <p:cxnSp>
        <p:nvCxnSpPr>
          <p:cNvPr id="35840" name="Connecteur droit avec flèche 35839"/>
          <p:cNvCxnSpPr>
            <a:stCxn id="13" idx="6"/>
            <a:endCxn id="38" idx="2"/>
          </p:cNvCxnSpPr>
          <p:nvPr/>
        </p:nvCxnSpPr>
        <p:spPr>
          <a:xfrm>
            <a:off x="5163343" y="2112963"/>
            <a:ext cx="1451770" cy="102393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7" name="Connecteur droit avec flèche 35846"/>
          <p:cNvCxnSpPr>
            <a:stCxn id="13" idx="6"/>
            <a:endCxn id="37" idx="0"/>
          </p:cNvCxnSpPr>
          <p:nvPr/>
        </p:nvCxnSpPr>
        <p:spPr>
          <a:xfrm>
            <a:off x="5163343" y="2112963"/>
            <a:ext cx="771525" cy="773112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9" name="Connecteur droit avec flèche 35848"/>
          <p:cNvCxnSpPr>
            <a:stCxn id="37" idx="0"/>
            <a:endCxn id="38" idx="2"/>
          </p:cNvCxnSpPr>
          <p:nvPr/>
        </p:nvCxnSpPr>
        <p:spPr>
          <a:xfrm flipV="1">
            <a:off x="5934868" y="2215356"/>
            <a:ext cx="680245" cy="670719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5732065" y="2243137"/>
            <a:ext cx="323850" cy="4000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4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5860" name="Connecteur droit avec flèche 35859"/>
          <p:cNvCxnSpPr>
            <a:stCxn id="13" idx="3"/>
          </p:cNvCxnSpPr>
          <p:nvPr/>
        </p:nvCxnSpPr>
        <p:spPr>
          <a:xfrm>
            <a:off x="4537326" y="2289200"/>
            <a:ext cx="86267" cy="2422500"/>
          </a:xfrm>
          <a:prstGeom prst="straightConnector1">
            <a:avLst/>
          </a:prstGeom>
          <a:ln w="34925">
            <a:solidFill>
              <a:srgbClr val="EB75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705600" y="2463800"/>
            <a:ext cx="319609" cy="2247900"/>
          </a:xfrm>
          <a:prstGeom prst="straightConnector1">
            <a:avLst/>
          </a:prstGeom>
          <a:ln w="34925">
            <a:solidFill>
              <a:srgbClr val="EB75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6034087" y="3384550"/>
            <a:ext cx="25255" cy="1216026"/>
          </a:xfrm>
          <a:prstGeom prst="straightConnector1">
            <a:avLst/>
          </a:prstGeom>
          <a:ln w="34925">
            <a:solidFill>
              <a:srgbClr val="EB75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4213476" y="3733800"/>
            <a:ext cx="323850" cy="400050"/>
          </a:xfrm>
          <a:prstGeom prst="ellipse">
            <a:avLst/>
          </a:prstGeom>
          <a:noFill/>
          <a:ln>
            <a:solidFill>
              <a:srgbClr val="EB7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B7527"/>
                </a:solidFill>
              </a:rPr>
              <a:t>5</a:t>
            </a:r>
            <a:endParaRPr lang="fr-FR" dirty="0">
              <a:solidFill>
                <a:srgbClr val="EB7527"/>
              </a:solidFill>
            </a:endParaRPr>
          </a:p>
        </p:txBody>
      </p:sp>
      <p:sp>
        <p:nvSpPr>
          <p:cNvPr id="35863" name="Forme libre 35862"/>
          <p:cNvSpPr/>
          <p:nvPr/>
        </p:nvSpPr>
        <p:spPr>
          <a:xfrm>
            <a:off x="1343025" y="3992562"/>
            <a:ext cx="2572940" cy="1606182"/>
          </a:xfrm>
          <a:custGeom>
            <a:avLst/>
            <a:gdLst>
              <a:gd name="connsiteX0" fmla="*/ 3076575 w 3076575"/>
              <a:gd name="connsiteY0" fmla="*/ 1485900 h 1602638"/>
              <a:gd name="connsiteX1" fmla="*/ 1733550 w 3076575"/>
              <a:gd name="connsiteY1" fmla="*/ 1590675 h 1602638"/>
              <a:gd name="connsiteX2" fmla="*/ 742950 w 3076575"/>
              <a:gd name="connsiteY2" fmla="*/ 1238250 h 1602638"/>
              <a:gd name="connsiteX3" fmla="*/ 171450 w 3076575"/>
              <a:gd name="connsiteY3" fmla="*/ 609600 h 1602638"/>
              <a:gd name="connsiteX4" fmla="*/ 0 w 3076575"/>
              <a:gd name="connsiteY4" fmla="*/ 0 h 16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575" h="1602638">
                <a:moveTo>
                  <a:pt x="3076575" y="1485900"/>
                </a:moveTo>
                <a:cubicBezTo>
                  <a:pt x="2599531" y="1558925"/>
                  <a:pt x="2122488" y="1631950"/>
                  <a:pt x="1733550" y="1590675"/>
                </a:cubicBezTo>
                <a:cubicBezTo>
                  <a:pt x="1344612" y="1549400"/>
                  <a:pt x="1003300" y="1401762"/>
                  <a:pt x="742950" y="1238250"/>
                </a:cubicBezTo>
                <a:cubicBezTo>
                  <a:pt x="482600" y="1074738"/>
                  <a:pt x="295275" y="815975"/>
                  <a:pt x="171450" y="609600"/>
                </a:cubicBezTo>
                <a:cubicBezTo>
                  <a:pt x="47625" y="403225"/>
                  <a:pt x="23812" y="201612"/>
                  <a:pt x="0" y="0"/>
                </a:cubicBez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900237" y="5398719"/>
            <a:ext cx="323850" cy="4000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5568155" y="2886074"/>
            <a:ext cx="733425" cy="498475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71" name="Ellipse 70"/>
          <p:cNvSpPr/>
          <p:nvPr/>
        </p:nvSpPr>
        <p:spPr>
          <a:xfrm>
            <a:off x="6615113" y="1960175"/>
            <a:ext cx="733425" cy="498475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72" name="Ellipse 71"/>
          <p:cNvSpPr/>
          <p:nvPr/>
        </p:nvSpPr>
        <p:spPr>
          <a:xfrm>
            <a:off x="4439442" y="1863725"/>
            <a:ext cx="733425" cy="498475"/>
          </a:xfrm>
          <a:prstGeom prst="ellipse">
            <a:avLst/>
          </a:prstGeom>
          <a:solidFill>
            <a:srgbClr val="9C0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2155668" y="1138296"/>
            <a:ext cx="20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Computation Nodes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59466" y="5183245"/>
            <a:ext cx="20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Cloud Storage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95275" y="2378075"/>
            <a:ext cx="13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Local Host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8" grpId="0" animBg="1"/>
      <p:bldP spid="28" grpId="1" animBg="1"/>
      <p:bldP spid="28" grpId="2" animBg="1"/>
      <p:bldP spid="4" grpId="0" animBg="1"/>
      <p:bldP spid="4" grpId="1" animBg="1"/>
      <p:bldP spid="4" grpId="2" animBg="1"/>
      <p:bldP spid="24" grpId="0" animBg="1"/>
      <p:bldP spid="24" grpId="1" animBg="1"/>
      <p:bldP spid="24" grpId="2" animBg="1"/>
      <p:bldP spid="5" grpId="0" animBg="1"/>
      <p:bldP spid="32" grpId="0" animBg="1"/>
      <p:bldP spid="32" grpId="1" animBg="1"/>
      <p:bldP spid="32" grpId="2" animBg="1"/>
      <p:bldP spid="50" grpId="0" animBg="1"/>
      <p:bldP spid="50" grpId="1" animBg="1"/>
      <p:bldP spid="50" grpId="2" animBg="1"/>
      <p:bldP spid="66" grpId="0" animBg="1"/>
      <p:bldP spid="66" grpId="1" animBg="1"/>
      <p:bldP spid="66" grpId="2" animBg="1"/>
      <p:bldP spid="35863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Public Clouds: Azure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1114426" y="1482725"/>
            <a:ext cx="7766050" cy="4746625"/>
          </a:xfrm>
        </p:spPr>
        <p:txBody>
          <a:bodyPr/>
          <a:lstStyle/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On demand – pay as you go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Computation (Web/Worker Role) separated from storage (Azure BLOBs)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HTTP for storage access 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BLOB are structured in containers</a:t>
            </a:r>
          </a:p>
          <a:p>
            <a:r>
              <a:rPr lang="en-US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Multitenancy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model 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fr-FR" dirty="0" smtClean="0">
              <a:ea typeface="ＭＳ Ｐゴシック" charset="-128"/>
            </a:endParaRPr>
          </a:p>
        </p:txBody>
      </p:sp>
      <p:sp>
        <p:nvSpPr>
          <p:cNvPr id="3686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686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DC1FF42B-1C7E-4532-84B7-B7E412A41A08}" type="slidenum">
              <a:rPr lang="fr-FR" sz="1100" smtClean="0">
                <a:solidFill>
                  <a:schemeClr val="bg1"/>
                </a:solidFill>
              </a:rPr>
              <a:pPr eaLnBrk="1" hangingPunct="1"/>
              <a:t>6</a:t>
            </a:fld>
            <a:endParaRPr lang="fr-FR" sz="110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56419"/>
              </p:ext>
            </p:extLst>
          </p:nvPr>
        </p:nvGraphicFramePr>
        <p:xfrm>
          <a:off x="2181225" y="3981450"/>
          <a:ext cx="4876800" cy="1859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925"/>
                <a:gridCol w="1371600"/>
                <a:gridCol w="1057275"/>
                <a:gridCol w="1143000"/>
              </a:tblGrid>
              <a:tr h="3770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VM Type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CPU Cores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Memory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Disk</a:t>
                      </a:r>
                      <a:endParaRPr lang="fr-FR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Small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1.75GB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225GB</a:t>
                      </a:r>
                      <a:endParaRPr lang="fr-FR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3.5GB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490GB</a:t>
                      </a:r>
                      <a:endParaRPr lang="fr-FR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Large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7GB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1000GB</a:t>
                      </a:r>
                      <a:endParaRPr lang="fr-FR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ExtraLarge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14GB</a:t>
                      </a:r>
                      <a:endParaRPr lang="fr-F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2040GB</a:t>
                      </a:r>
                      <a:endParaRPr lang="fr-FR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95675" y="588421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VM Characteristics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Private Nimbus-powered Clouds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1730375"/>
            <a:ext cx="7540625" cy="474662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Deployed in a controlled infrastructure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Allows to lease a set of virtualized computation resources and to customize the environment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Phases deployment: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The cloud environment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- The computation VMs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Cumulus API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allows multiple storage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quota based storage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VM image repository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1100" smtClean="0">
                <a:solidFill>
                  <a:schemeClr val="bg1"/>
                </a:solidFill>
              </a:rPr>
              <a:t>10 April 2012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789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dirty="0" smtClean="0">
              <a:solidFill>
                <a:schemeClr val="bg1"/>
              </a:solidFill>
            </a:endParaRPr>
          </a:p>
        </p:txBody>
      </p:sp>
      <p:sp>
        <p:nvSpPr>
          <p:cNvPr id="378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dirty="0" smtClean="0">
                <a:solidFill>
                  <a:schemeClr val="bg1"/>
                </a:solidFill>
              </a:rPr>
              <a:t>- </a:t>
            </a:r>
            <a:fld id="{BEEFE92D-1F95-4FA4-876F-863995EB0221}" type="slidenum">
              <a:rPr lang="fr-FR" sz="1100" smtClean="0">
                <a:solidFill>
                  <a:schemeClr val="bg1"/>
                </a:solidFill>
              </a:rPr>
              <a:pPr eaLnBrk="1" hangingPunct="1"/>
              <a:t>7</a:t>
            </a:fld>
            <a:endParaRPr lang="fr-FR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Focus of Our Evaluation</a:t>
            </a:r>
            <a:endParaRPr lang="fr-FR" dirty="0" smtClean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phase</a:t>
            </a:r>
          </a:p>
          <a:p>
            <a:pPr lvl="3" indent="0"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Deploying the environment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(hypervisors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application, etc.)</a:t>
            </a:r>
          </a:p>
          <a:p>
            <a:pPr lvl="3" indent="0"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Data staging</a:t>
            </a:r>
          </a:p>
          <a:p>
            <a:pPr lvl="3" indent="0">
              <a:buFontTx/>
              <a:buNone/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- Metric: Total </a:t>
            </a:r>
            <a:r>
              <a:rPr lang="en-US" sz="1800" dirty="0">
                <a:solidFill>
                  <a:srgbClr val="C00000"/>
                </a:solidFill>
              </a:rPr>
              <a:t>t</a:t>
            </a:r>
            <a:r>
              <a:rPr lang="en-US" sz="1800" dirty="0" smtClean="0">
                <a:solidFill>
                  <a:srgbClr val="C00000"/>
                </a:solidFill>
              </a:rPr>
              <a:t>ime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Applications’ Performance and Variability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Computation    - Real application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ABrain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indent="0"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                </a:t>
            </a:r>
            <a:r>
              <a:rPr lang="en-US" sz="1800" dirty="0" smtClean="0">
                <a:solidFill>
                  <a:srgbClr val="C00000"/>
                </a:solidFill>
              </a:rPr>
              <a:t>- Metric: </a:t>
            </a:r>
            <a:r>
              <a:rPr lang="en-US" sz="1800" dirty="0" err="1" smtClean="0">
                <a:solidFill>
                  <a:srgbClr val="C00000"/>
                </a:solidFill>
              </a:rPr>
              <a:t>Makespan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2"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transfer    - Synthetic benchmarks </a:t>
            </a:r>
          </a:p>
          <a:p>
            <a:pPr marL="427038" lvl="2" indent="0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                    </a:t>
            </a:r>
            <a:r>
              <a:rPr lang="en-US" sz="2000" dirty="0" smtClean="0">
                <a:solidFill>
                  <a:srgbClr val="C00000"/>
                </a:solidFill>
              </a:rPr>
              <a:t>- Metric: Throughput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- Pay-as you go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nfrastructure &amp; Maintenance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9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fr-FR" sz="1100" smtClean="0">
                <a:solidFill>
                  <a:srgbClr val="FFFFFF"/>
                </a:solidFill>
              </a:rPr>
              <a:t>10 April 2012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3891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bg1"/>
                </a:solidFill>
              </a:rPr>
              <a:t>Performance Evaluation of Azure and Nimbus</a:t>
            </a:r>
            <a:endParaRPr lang="fr-FR" sz="1100" smtClean="0">
              <a:solidFill>
                <a:schemeClr val="bg1"/>
              </a:solidFill>
            </a:endParaRPr>
          </a:p>
        </p:txBody>
      </p:sp>
      <p:sp>
        <p:nvSpPr>
          <p:cNvPr id="389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100" smtClean="0">
                <a:solidFill>
                  <a:schemeClr val="bg1"/>
                </a:solidFill>
              </a:rPr>
              <a:t>- </a:t>
            </a:r>
            <a:fld id="{B53BD9B7-3EAC-4272-A030-EF6DD0B1AEB0}" type="slidenum">
              <a:rPr lang="fr-FR" sz="1100" smtClean="0">
                <a:solidFill>
                  <a:schemeClr val="bg1"/>
                </a:solidFill>
              </a:rPr>
              <a:pPr eaLnBrk="1" hangingPunct="1"/>
              <a:t>8</a:t>
            </a:fld>
            <a:endParaRPr lang="fr-FR" sz="11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10 April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Evaluation of Azure and Nimbus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D3778B1-FD94-421E-84F7-2C976CB2FA6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gray">
          <a:xfrm>
            <a:off x="492123" y="714435"/>
            <a:ext cx="780010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Deployment time - Azure – 10 – 20 minutes</a:t>
            </a: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- Nimbus - Phase 1 – 15 minutes  </a:t>
            </a: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- Phase 2 – 10 minutes (on Grid5000)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gray">
          <a:xfrm>
            <a:off x="456704" y="-172858"/>
            <a:ext cx="754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Pre-processing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812252"/>
              </p:ext>
            </p:extLst>
          </p:nvPr>
        </p:nvGraphicFramePr>
        <p:xfrm>
          <a:off x="715992" y="1992702"/>
          <a:ext cx="7281337" cy="380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440360" y="5797680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moved from Local to Cloud Storage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25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masque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4774</TotalTime>
  <Words>1161</Words>
  <Application>Microsoft Office PowerPoint</Application>
  <PresentationFormat>Affichage à l'écran (4:3)</PresentationFormat>
  <Paragraphs>325</Paragraphs>
  <Slides>20</Slides>
  <Notes>8</Notes>
  <HiddenSlides>1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masque_PPT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A Performance Evaluation of Azure and Nimbus Clouds for Scientific Applications</vt:lpstr>
      <vt:lpstr>Outline</vt:lpstr>
      <vt:lpstr>Scientific Context for Clouds </vt:lpstr>
      <vt:lpstr>Requirements for Science Applications</vt:lpstr>
      <vt:lpstr>Stages of a Scientific Application</vt:lpstr>
      <vt:lpstr>Public Clouds: Azure</vt:lpstr>
      <vt:lpstr>Private Nimbus-powered Clouds</vt:lpstr>
      <vt:lpstr>Focus of Our Evaluation</vt:lpstr>
      <vt:lpstr>Présentation PowerPoint</vt:lpstr>
      <vt:lpstr>Présentation PowerPoint</vt:lpstr>
      <vt:lpstr>Pre-processing</vt:lpstr>
      <vt:lpstr>ABrain</vt:lpstr>
      <vt:lpstr>Application Performance – Computation Time</vt:lpstr>
      <vt:lpstr>Computation Variability vs. Fairness</vt:lpstr>
      <vt:lpstr>Data Transfer Throughput </vt:lpstr>
      <vt:lpstr>Application Performance – Data Transfers</vt:lpstr>
      <vt:lpstr>Application Performance – Data Transfers</vt:lpstr>
      <vt:lpstr>Cost Analysis </vt:lpstr>
      <vt:lpstr>Conclusions</vt:lpstr>
      <vt:lpstr>thank you!</vt:lpstr>
    </vt:vector>
  </TitlesOfParts>
  <Company>Dragon Rouge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j_baudry</dc:creator>
  <cp:lastModifiedBy>rtudoran</cp:lastModifiedBy>
  <cp:revision>343</cp:revision>
  <dcterms:created xsi:type="dcterms:W3CDTF">2011-10-20T17:46:31Z</dcterms:created>
  <dcterms:modified xsi:type="dcterms:W3CDTF">2012-04-08T17:29:13Z</dcterms:modified>
</cp:coreProperties>
</file>